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9D645-CAE3-4D3B-938F-E27EEF7ECFE4}" type="doc">
      <dgm:prSet loTypeId="urn:microsoft.com/office/officeart/2005/8/layout/radial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BEFCDAF-B3D9-44A1-86BD-D21584538980}">
      <dgm:prSet phldrT="[Text]" custT="1"/>
      <dgm:spPr/>
      <dgm:t>
        <a:bodyPr/>
        <a:lstStyle/>
        <a:p>
          <a:r>
            <a:rPr lang="en-US" sz="4400" dirty="0" smtClean="0"/>
            <a:t>Tribal Member</a:t>
          </a:r>
          <a:endParaRPr lang="en-US" sz="4400" dirty="0"/>
        </a:p>
      </dgm:t>
    </dgm:pt>
    <dgm:pt modelId="{AD0F8358-F376-4059-882A-5159AF91EEC6}" type="parTrans" cxnId="{0E828E8F-6CEB-4042-8EA2-D2743FDD0E5F}">
      <dgm:prSet/>
      <dgm:spPr/>
      <dgm:t>
        <a:bodyPr/>
        <a:lstStyle/>
        <a:p>
          <a:endParaRPr lang="en-US"/>
        </a:p>
      </dgm:t>
    </dgm:pt>
    <dgm:pt modelId="{D347688A-7253-48BF-9A86-32866B61B1BE}" type="sibTrans" cxnId="{0E828E8F-6CEB-4042-8EA2-D2743FDD0E5F}">
      <dgm:prSet/>
      <dgm:spPr/>
      <dgm:t>
        <a:bodyPr/>
        <a:lstStyle/>
        <a:p>
          <a:endParaRPr lang="en-US"/>
        </a:p>
      </dgm:t>
    </dgm:pt>
    <dgm:pt modelId="{1B00B286-2BB1-460F-A654-F1F1A0C6ED04}">
      <dgm:prSet phldrT="[Text]" custT="1"/>
      <dgm:spPr/>
      <dgm:t>
        <a:bodyPr/>
        <a:lstStyle/>
        <a:p>
          <a:r>
            <a:rPr lang="en-US" sz="1600" dirty="0" smtClean="0"/>
            <a:t>Congregate</a:t>
          </a:r>
        </a:p>
        <a:p>
          <a:r>
            <a:rPr lang="en-US" sz="1800" dirty="0" smtClean="0"/>
            <a:t>Shelter</a:t>
          </a:r>
        </a:p>
      </dgm:t>
    </dgm:pt>
    <dgm:pt modelId="{6BEEB2B2-B248-4A23-86AB-DCC93CE0028D}" type="parTrans" cxnId="{70B3D35A-4D45-4C76-8350-00C600741E71}">
      <dgm:prSet/>
      <dgm:spPr/>
      <dgm:t>
        <a:bodyPr/>
        <a:lstStyle/>
        <a:p>
          <a:endParaRPr lang="en-US"/>
        </a:p>
      </dgm:t>
    </dgm:pt>
    <dgm:pt modelId="{7FF128FE-241F-472A-A650-4B30B8FFF55C}" type="sibTrans" cxnId="{70B3D35A-4D45-4C76-8350-00C600741E71}">
      <dgm:prSet/>
      <dgm:spPr/>
      <dgm:t>
        <a:bodyPr/>
        <a:lstStyle/>
        <a:p>
          <a:endParaRPr lang="en-US"/>
        </a:p>
      </dgm:t>
    </dgm:pt>
    <dgm:pt modelId="{29A08710-DD40-404B-A99B-5F6BC8C22ED7}">
      <dgm:prSet phldrT="[Text]" custT="1"/>
      <dgm:spPr/>
      <dgm:t>
        <a:bodyPr/>
        <a:lstStyle/>
        <a:p>
          <a:r>
            <a:rPr lang="en-US" sz="1800" dirty="0" smtClean="0"/>
            <a:t>MARS</a:t>
          </a:r>
        </a:p>
        <a:p>
          <a:r>
            <a:rPr lang="en-US" sz="1800" dirty="0" smtClean="0"/>
            <a:t>Dosing Program</a:t>
          </a:r>
        </a:p>
      </dgm:t>
    </dgm:pt>
    <dgm:pt modelId="{30F8CB09-5208-4BBA-B944-A32B64D36601}" type="parTrans" cxnId="{DAE1C6E2-B1C2-4744-BF96-9DF9A66E66A3}">
      <dgm:prSet/>
      <dgm:spPr/>
      <dgm:t>
        <a:bodyPr/>
        <a:lstStyle/>
        <a:p>
          <a:endParaRPr lang="en-US"/>
        </a:p>
      </dgm:t>
    </dgm:pt>
    <dgm:pt modelId="{7075EBF6-643C-427C-B460-5291CCAB5E63}" type="sibTrans" cxnId="{DAE1C6E2-B1C2-4744-BF96-9DF9A66E66A3}">
      <dgm:prSet/>
      <dgm:spPr/>
      <dgm:t>
        <a:bodyPr/>
        <a:lstStyle/>
        <a:p>
          <a:endParaRPr lang="en-US"/>
        </a:p>
      </dgm:t>
    </dgm:pt>
    <dgm:pt modelId="{A6230FCF-EB3A-4D61-9B23-4834CCF506D1}">
      <dgm:prSet phldrT="[Text]" custT="1"/>
      <dgm:spPr/>
      <dgm:t>
        <a:bodyPr/>
        <a:lstStyle/>
        <a:p>
          <a:r>
            <a:rPr lang="en-US" sz="1800" dirty="0" smtClean="0"/>
            <a:t>Detox/</a:t>
          </a:r>
        </a:p>
        <a:p>
          <a:r>
            <a:rPr lang="en-US" sz="1800" dirty="0" smtClean="0"/>
            <a:t>Wellness Care Unit</a:t>
          </a:r>
        </a:p>
      </dgm:t>
    </dgm:pt>
    <dgm:pt modelId="{1455F688-824B-4F9D-818F-C72CCF714112}" type="parTrans" cxnId="{2C232066-0D80-4B04-8D7B-F634DD17023A}">
      <dgm:prSet/>
      <dgm:spPr/>
      <dgm:t>
        <a:bodyPr/>
        <a:lstStyle/>
        <a:p>
          <a:endParaRPr lang="en-US"/>
        </a:p>
      </dgm:t>
    </dgm:pt>
    <dgm:pt modelId="{C6215A8B-3B48-4F76-9F45-E6F3D922FA7A}" type="sibTrans" cxnId="{2C232066-0D80-4B04-8D7B-F634DD17023A}">
      <dgm:prSet/>
      <dgm:spPr/>
      <dgm:t>
        <a:bodyPr/>
        <a:lstStyle/>
        <a:p>
          <a:endParaRPr lang="en-US"/>
        </a:p>
      </dgm:t>
    </dgm:pt>
    <dgm:pt modelId="{FEBC096C-8ABE-401B-9A67-7510CE5FB612}">
      <dgm:prSet phldrT="[Text]"/>
      <dgm:spPr/>
      <dgm:t>
        <a:bodyPr/>
        <a:lstStyle/>
        <a:p>
          <a:r>
            <a:rPr lang="en-US" dirty="0" smtClean="0"/>
            <a:t>Treatment Center</a:t>
          </a:r>
        </a:p>
      </dgm:t>
    </dgm:pt>
    <dgm:pt modelId="{F7ADC695-895A-49CD-9BAB-BD0AE9E953BA}" type="parTrans" cxnId="{1AD6F742-AB30-477A-B697-0AB09D8B6C5E}">
      <dgm:prSet/>
      <dgm:spPr/>
      <dgm:t>
        <a:bodyPr/>
        <a:lstStyle/>
        <a:p>
          <a:endParaRPr lang="en-US"/>
        </a:p>
      </dgm:t>
    </dgm:pt>
    <dgm:pt modelId="{CF8CB3C2-C8CC-4A47-8C6A-E36D35AF67B8}" type="sibTrans" cxnId="{1AD6F742-AB30-477A-B697-0AB09D8B6C5E}">
      <dgm:prSet/>
      <dgm:spPr/>
      <dgm:t>
        <a:bodyPr/>
        <a:lstStyle/>
        <a:p>
          <a:endParaRPr lang="en-US"/>
        </a:p>
      </dgm:t>
    </dgm:pt>
    <dgm:pt modelId="{4ACB4C48-C714-4524-82BB-7CCC6C671A91}">
      <dgm:prSet phldrT="[Text]"/>
      <dgm:spPr/>
      <dgm:t>
        <a:bodyPr/>
        <a:lstStyle/>
        <a:p>
          <a:r>
            <a:rPr lang="en-US" dirty="0" smtClean="0"/>
            <a:t>Chemical Health Program</a:t>
          </a:r>
        </a:p>
      </dgm:t>
    </dgm:pt>
    <dgm:pt modelId="{5B334FAB-1311-476F-B631-E7AE7694DE1B}" type="parTrans" cxnId="{021B9279-2DB9-4302-B7FB-A397C27AE7D3}">
      <dgm:prSet/>
      <dgm:spPr/>
      <dgm:t>
        <a:bodyPr/>
        <a:lstStyle/>
        <a:p>
          <a:endParaRPr lang="en-US"/>
        </a:p>
      </dgm:t>
    </dgm:pt>
    <dgm:pt modelId="{D0DDDC28-53B3-43C0-A083-23A70D7B40D1}" type="sibTrans" cxnId="{021B9279-2DB9-4302-B7FB-A397C27AE7D3}">
      <dgm:prSet/>
      <dgm:spPr/>
      <dgm:t>
        <a:bodyPr/>
        <a:lstStyle/>
        <a:p>
          <a:endParaRPr lang="en-US"/>
        </a:p>
      </dgm:t>
    </dgm:pt>
    <dgm:pt modelId="{F9177253-40A6-4A86-A477-0DD827EB7AC0}">
      <dgm:prSet phldrT="[Text]"/>
      <dgm:spPr/>
      <dgm:t>
        <a:bodyPr/>
        <a:lstStyle/>
        <a:p>
          <a:r>
            <a:rPr lang="en-US" dirty="0" smtClean="0"/>
            <a:t>Supportive Housing Unit</a:t>
          </a:r>
          <a:endParaRPr lang="en-US" dirty="0"/>
        </a:p>
      </dgm:t>
    </dgm:pt>
    <dgm:pt modelId="{D2DAA262-ACAB-4589-8281-6A5C6A42B4CC}" type="parTrans" cxnId="{C7DCD2F6-5B87-4D64-8556-4419C1477804}">
      <dgm:prSet/>
      <dgm:spPr/>
      <dgm:t>
        <a:bodyPr/>
        <a:lstStyle/>
        <a:p>
          <a:endParaRPr lang="en-US"/>
        </a:p>
      </dgm:t>
    </dgm:pt>
    <dgm:pt modelId="{173DC560-73D1-4FBC-BCE9-58532A7EDED0}" type="sibTrans" cxnId="{C7DCD2F6-5B87-4D64-8556-4419C1477804}">
      <dgm:prSet/>
      <dgm:spPr/>
      <dgm:t>
        <a:bodyPr/>
        <a:lstStyle/>
        <a:p>
          <a:endParaRPr lang="en-US"/>
        </a:p>
      </dgm:t>
    </dgm:pt>
    <dgm:pt modelId="{026CCE76-621E-43CF-9EF0-9824ED496AEE}">
      <dgm:prSet/>
      <dgm:spPr/>
      <dgm:t>
        <a:bodyPr/>
        <a:lstStyle/>
        <a:p>
          <a:r>
            <a:rPr lang="en-US" smtClean="0"/>
            <a:t>Sober Village</a:t>
          </a:r>
          <a:endParaRPr lang="en-US" dirty="0"/>
        </a:p>
      </dgm:t>
    </dgm:pt>
    <dgm:pt modelId="{1D8CD1D9-9716-4A13-8913-83A22C625464}" type="parTrans" cxnId="{0CB4376C-3F0B-4DD9-8323-20E5749923AB}">
      <dgm:prSet/>
      <dgm:spPr/>
      <dgm:t>
        <a:bodyPr/>
        <a:lstStyle/>
        <a:p>
          <a:endParaRPr lang="en-US"/>
        </a:p>
      </dgm:t>
    </dgm:pt>
    <dgm:pt modelId="{29C3B788-B063-43DD-8D82-FBE9B4AB72BA}" type="sibTrans" cxnId="{0CB4376C-3F0B-4DD9-8323-20E5749923AB}">
      <dgm:prSet/>
      <dgm:spPr/>
      <dgm:t>
        <a:bodyPr/>
        <a:lstStyle/>
        <a:p>
          <a:endParaRPr lang="en-US"/>
        </a:p>
      </dgm:t>
    </dgm:pt>
    <dgm:pt modelId="{9270981A-29F3-477F-9B6A-90C4665D3E0F}" type="pres">
      <dgm:prSet presAssocID="{A979D645-CAE3-4D3B-938F-E27EEF7ECF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F272C-A0FD-4226-8408-61C28A0086D8}" type="pres">
      <dgm:prSet presAssocID="{A979D645-CAE3-4D3B-938F-E27EEF7ECFE4}" presName="radial" presStyleCnt="0">
        <dgm:presLayoutVars>
          <dgm:animLvl val="ctr"/>
        </dgm:presLayoutVars>
      </dgm:prSet>
      <dgm:spPr/>
    </dgm:pt>
    <dgm:pt modelId="{C2BFC74F-E445-49CC-90DB-85377B4B3239}" type="pres">
      <dgm:prSet presAssocID="{5BEFCDAF-B3D9-44A1-86BD-D21584538980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2C8252A2-F533-425B-85C3-7E7101A76E76}" type="pres">
      <dgm:prSet presAssocID="{1B00B286-2BB1-460F-A654-F1F1A0C6ED04}" presName="node" presStyleLbl="vennNode1" presStyleIdx="1" presStyleCnt="8" custScaleX="107673" custScaleY="104001" custRadScaleRad="100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7EB10-DACF-4F91-A9E0-50397A3EC700}" type="pres">
      <dgm:prSet presAssocID="{29A08710-DD40-404B-A99B-5F6BC8C22ED7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48333-E762-43BC-8B19-ABF6562D73A3}" type="pres">
      <dgm:prSet presAssocID="{A6230FCF-EB3A-4D61-9B23-4834CCF506D1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90547-E2D4-4705-9EA6-DA9204C4847E}" type="pres">
      <dgm:prSet presAssocID="{FEBC096C-8ABE-401B-9A67-7510CE5FB612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659D-3BDC-4B65-AD07-5EBDF5B69902}" type="pres">
      <dgm:prSet presAssocID="{4ACB4C48-C714-4524-82BB-7CCC6C671A91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34F26-F846-4F95-8B84-1066D19211A1}" type="pres">
      <dgm:prSet presAssocID="{F9177253-40A6-4A86-A477-0DD827EB7AC0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A4E8-ADA5-4DE2-B93B-C64F1670FD71}" type="pres">
      <dgm:prSet presAssocID="{026CCE76-621E-43CF-9EF0-9824ED496AEE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8B703-333F-4928-94C2-E839F9E777C0}" type="presOf" srcId="{F9177253-40A6-4A86-A477-0DD827EB7AC0}" destId="{E8134F26-F846-4F95-8B84-1066D19211A1}" srcOrd="0" destOrd="0" presId="urn:microsoft.com/office/officeart/2005/8/layout/radial3"/>
    <dgm:cxn modelId="{70B3D35A-4D45-4C76-8350-00C600741E71}" srcId="{5BEFCDAF-B3D9-44A1-86BD-D21584538980}" destId="{1B00B286-2BB1-460F-A654-F1F1A0C6ED04}" srcOrd="0" destOrd="0" parTransId="{6BEEB2B2-B248-4A23-86AB-DCC93CE0028D}" sibTransId="{7FF128FE-241F-472A-A650-4B30B8FFF55C}"/>
    <dgm:cxn modelId="{A27A340D-D2CB-4A51-B954-32D6E2552778}" type="presOf" srcId="{FEBC096C-8ABE-401B-9A67-7510CE5FB612}" destId="{DFA90547-E2D4-4705-9EA6-DA9204C4847E}" srcOrd="0" destOrd="0" presId="urn:microsoft.com/office/officeart/2005/8/layout/radial3"/>
    <dgm:cxn modelId="{1AD6F742-AB30-477A-B697-0AB09D8B6C5E}" srcId="{5BEFCDAF-B3D9-44A1-86BD-D21584538980}" destId="{FEBC096C-8ABE-401B-9A67-7510CE5FB612}" srcOrd="3" destOrd="0" parTransId="{F7ADC695-895A-49CD-9BAB-BD0AE9E953BA}" sibTransId="{CF8CB3C2-C8CC-4A47-8C6A-E36D35AF67B8}"/>
    <dgm:cxn modelId="{021B9279-2DB9-4302-B7FB-A397C27AE7D3}" srcId="{5BEFCDAF-B3D9-44A1-86BD-D21584538980}" destId="{4ACB4C48-C714-4524-82BB-7CCC6C671A91}" srcOrd="4" destOrd="0" parTransId="{5B334FAB-1311-476F-B631-E7AE7694DE1B}" sibTransId="{D0DDDC28-53B3-43C0-A083-23A70D7B40D1}"/>
    <dgm:cxn modelId="{0E828E8F-6CEB-4042-8EA2-D2743FDD0E5F}" srcId="{A979D645-CAE3-4D3B-938F-E27EEF7ECFE4}" destId="{5BEFCDAF-B3D9-44A1-86BD-D21584538980}" srcOrd="0" destOrd="0" parTransId="{AD0F8358-F376-4059-882A-5159AF91EEC6}" sibTransId="{D347688A-7253-48BF-9A86-32866B61B1BE}"/>
    <dgm:cxn modelId="{EA44A837-4477-49A6-AC59-265F81ABC805}" type="presOf" srcId="{A6230FCF-EB3A-4D61-9B23-4834CCF506D1}" destId="{EA248333-E762-43BC-8B19-ABF6562D73A3}" srcOrd="0" destOrd="0" presId="urn:microsoft.com/office/officeart/2005/8/layout/radial3"/>
    <dgm:cxn modelId="{E511FEDF-B9F6-414A-97E0-29901E19655B}" type="presOf" srcId="{5BEFCDAF-B3D9-44A1-86BD-D21584538980}" destId="{C2BFC74F-E445-49CC-90DB-85377B4B3239}" srcOrd="0" destOrd="0" presId="urn:microsoft.com/office/officeart/2005/8/layout/radial3"/>
    <dgm:cxn modelId="{C7DCD2F6-5B87-4D64-8556-4419C1477804}" srcId="{5BEFCDAF-B3D9-44A1-86BD-D21584538980}" destId="{F9177253-40A6-4A86-A477-0DD827EB7AC0}" srcOrd="5" destOrd="0" parTransId="{D2DAA262-ACAB-4589-8281-6A5C6A42B4CC}" sibTransId="{173DC560-73D1-4FBC-BCE9-58532A7EDED0}"/>
    <dgm:cxn modelId="{DAE1C6E2-B1C2-4744-BF96-9DF9A66E66A3}" srcId="{5BEFCDAF-B3D9-44A1-86BD-D21584538980}" destId="{29A08710-DD40-404B-A99B-5F6BC8C22ED7}" srcOrd="1" destOrd="0" parTransId="{30F8CB09-5208-4BBA-B944-A32B64D36601}" sibTransId="{7075EBF6-643C-427C-B460-5291CCAB5E63}"/>
    <dgm:cxn modelId="{A4A991D7-EB2C-44FB-87B3-4FDAFBC2B24A}" type="presOf" srcId="{4ACB4C48-C714-4524-82BB-7CCC6C671A91}" destId="{3D99659D-3BDC-4B65-AD07-5EBDF5B69902}" srcOrd="0" destOrd="0" presId="urn:microsoft.com/office/officeart/2005/8/layout/radial3"/>
    <dgm:cxn modelId="{0CB4376C-3F0B-4DD9-8323-20E5749923AB}" srcId="{5BEFCDAF-B3D9-44A1-86BD-D21584538980}" destId="{026CCE76-621E-43CF-9EF0-9824ED496AEE}" srcOrd="6" destOrd="0" parTransId="{1D8CD1D9-9716-4A13-8913-83A22C625464}" sibTransId="{29C3B788-B063-43DD-8D82-FBE9B4AB72BA}"/>
    <dgm:cxn modelId="{5B05A49A-4D2C-438B-AD6A-BDA168DEEED5}" type="presOf" srcId="{026CCE76-621E-43CF-9EF0-9824ED496AEE}" destId="{B75FA4E8-ADA5-4DE2-B93B-C64F1670FD71}" srcOrd="0" destOrd="0" presId="urn:microsoft.com/office/officeart/2005/8/layout/radial3"/>
    <dgm:cxn modelId="{1831A4E7-343B-4831-B7FC-F8C135B09CCA}" type="presOf" srcId="{A979D645-CAE3-4D3B-938F-E27EEF7ECFE4}" destId="{9270981A-29F3-477F-9B6A-90C4665D3E0F}" srcOrd="0" destOrd="0" presId="urn:microsoft.com/office/officeart/2005/8/layout/radial3"/>
    <dgm:cxn modelId="{0046E582-6500-4EA9-9707-98F0B6C82921}" type="presOf" srcId="{29A08710-DD40-404B-A99B-5F6BC8C22ED7}" destId="{2747EB10-DACF-4F91-A9E0-50397A3EC700}" srcOrd="0" destOrd="0" presId="urn:microsoft.com/office/officeart/2005/8/layout/radial3"/>
    <dgm:cxn modelId="{E1919203-0A88-4B96-8585-EB11DD3DB30B}" type="presOf" srcId="{1B00B286-2BB1-460F-A654-F1F1A0C6ED04}" destId="{2C8252A2-F533-425B-85C3-7E7101A76E76}" srcOrd="0" destOrd="0" presId="urn:microsoft.com/office/officeart/2005/8/layout/radial3"/>
    <dgm:cxn modelId="{2C232066-0D80-4B04-8D7B-F634DD17023A}" srcId="{5BEFCDAF-B3D9-44A1-86BD-D21584538980}" destId="{A6230FCF-EB3A-4D61-9B23-4834CCF506D1}" srcOrd="2" destOrd="0" parTransId="{1455F688-824B-4F9D-818F-C72CCF714112}" sibTransId="{C6215A8B-3B48-4F76-9F45-E6F3D922FA7A}"/>
    <dgm:cxn modelId="{CD3CF475-C965-47AA-93B6-C3D6DA62FE23}" type="presParOf" srcId="{9270981A-29F3-477F-9B6A-90C4665D3E0F}" destId="{3B1F272C-A0FD-4226-8408-61C28A0086D8}" srcOrd="0" destOrd="0" presId="urn:microsoft.com/office/officeart/2005/8/layout/radial3"/>
    <dgm:cxn modelId="{5CAE6636-D2D7-416E-A5B9-32B816AE3357}" type="presParOf" srcId="{3B1F272C-A0FD-4226-8408-61C28A0086D8}" destId="{C2BFC74F-E445-49CC-90DB-85377B4B3239}" srcOrd="0" destOrd="0" presId="urn:microsoft.com/office/officeart/2005/8/layout/radial3"/>
    <dgm:cxn modelId="{E5DA62F3-FFF9-4E02-9EE9-3DA94A2ED719}" type="presParOf" srcId="{3B1F272C-A0FD-4226-8408-61C28A0086D8}" destId="{2C8252A2-F533-425B-85C3-7E7101A76E76}" srcOrd="1" destOrd="0" presId="urn:microsoft.com/office/officeart/2005/8/layout/radial3"/>
    <dgm:cxn modelId="{F2CF0721-04AE-46DC-B5E4-09B6AB07FCAF}" type="presParOf" srcId="{3B1F272C-A0FD-4226-8408-61C28A0086D8}" destId="{2747EB10-DACF-4F91-A9E0-50397A3EC700}" srcOrd="2" destOrd="0" presId="urn:microsoft.com/office/officeart/2005/8/layout/radial3"/>
    <dgm:cxn modelId="{69E3FEB7-4DA4-48A4-B8FF-AD83F48FC806}" type="presParOf" srcId="{3B1F272C-A0FD-4226-8408-61C28A0086D8}" destId="{EA248333-E762-43BC-8B19-ABF6562D73A3}" srcOrd="3" destOrd="0" presId="urn:microsoft.com/office/officeart/2005/8/layout/radial3"/>
    <dgm:cxn modelId="{3465EFB4-8EA7-4FCB-8E6F-41FEA2AB8100}" type="presParOf" srcId="{3B1F272C-A0FD-4226-8408-61C28A0086D8}" destId="{DFA90547-E2D4-4705-9EA6-DA9204C4847E}" srcOrd="4" destOrd="0" presId="urn:microsoft.com/office/officeart/2005/8/layout/radial3"/>
    <dgm:cxn modelId="{89F299AF-8BF1-445C-9B18-5E27164916CB}" type="presParOf" srcId="{3B1F272C-A0FD-4226-8408-61C28A0086D8}" destId="{3D99659D-3BDC-4B65-AD07-5EBDF5B69902}" srcOrd="5" destOrd="0" presId="urn:microsoft.com/office/officeart/2005/8/layout/radial3"/>
    <dgm:cxn modelId="{B95FF801-07C4-4558-99C6-5DF5D4830C65}" type="presParOf" srcId="{3B1F272C-A0FD-4226-8408-61C28A0086D8}" destId="{E8134F26-F846-4F95-8B84-1066D19211A1}" srcOrd="6" destOrd="0" presId="urn:microsoft.com/office/officeart/2005/8/layout/radial3"/>
    <dgm:cxn modelId="{5D6DBDDA-6D3A-47E8-8D0C-620C3E96B980}" type="presParOf" srcId="{3B1F272C-A0FD-4226-8408-61C28A0086D8}" destId="{B75FA4E8-ADA5-4DE2-B93B-C64F1670FD7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FC74F-E445-49CC-90DB-85377B4B3239}">
      <dsp:nvSpPr>
        <dsp:cNvPr id="0" name=""/>
        <dsp:cNvSpPr/>
      </dsp:nvSpPr>
      <dsp:spPr>
        <a:xfrm>
          <a:off x="2608576" y="1486969"/>
          <a:ext cx="3514640" cy="351464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Tribal Member</a:t>
          </a:r>
          <a:endParaRPr lang="en-US" sz="4400" kern="1200" dirty="0"/>
        </a:p>
      </dsp:txBody>
      <dsp:txXfrm>
        <a:off x="3123283" y="2001676"/>
        <a:ext cx="2485226" cy="2485226"/>
      </dsp:txXfrm>
    </dsp:sp>
    <dsp:sp modelId="{2C8252A2-F533-425B-85C3-7E7101A76E76}">
      <dsp:nvSpPr>
        <dsp:cNvPr id="0" name=""/>
        <dsp:cNvSpPr/>
      </dsp:nvSpPr>
      <dsp:spPr>
        <a:xfrm>
          <a:off x="3419817" y="22915"/>
          <a:ext cx="1892159" cy="1827630"/>
        </a:xfrm>
        <a:prstGeom prst="ellipse">
          <a:avLst/>
        </a:prstGeom>
        <a:solidFill>
          <a:schemeClr val="accent1">
            <a:shade val="80000"/>
            <a:alpha val="50000"/>
            <a:hueOff val="-70178"/>
            <a:satOff val="-7715"/>
            <a:lumOff val="51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Congregate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Shelter</a:t>
          </a:r>
        </a:p>
      </dsp:txBody>
      <dsp:txXfrm>
        <a:off x="3696917" y="290565"/>
        <a:ext cx="1337959" cy="1292330"/>
      </dsp:txXfrm>
    </dsp:sp>
    <dsp:sp modelId="{2747EB10-DACF-4F91-A9E0-50397A3EC700}">
      <dsp:nvSpPr>
        <dsp:cNvPr id="0" name=""/>
        <dsp:cNvSpPr/>
      </dsp:nvSpPr>
      <dsp:spPr>
        <a:xfrm>
          <a:off x="5277733" y="937756"/>
          <a:ext cx="1757320" cy="1757320"/>
        </a:xfrm>
        <a:prstGeom prst="ellipse">
          <a:avLst/>
        </a:prstGeom>
        <a:solidFill>
          <a:schemeClr val="accent1">
            <a:shade val="80000"/>
            <a:alpha val="50000"/>
            <a:hueOff val="-140356"/>
            <a:satOff val="-15430"/>
            <a:lumOff val="103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Dosing Program</a:t>
          </a:r>
        </a:p>
      </dsp:txBody>
      <dsp:txXfrm>
        <a:off x="5535087" y="1195110"/>
        <a:ext cx="1242612" cy="1242612"/>
      </dsp:txXfrm>
    </dsp:sp>
    <dsp:sp modelId="{EA248333-E762-43BC-8B19-ABF6562D73A3}">
      <dsp:nvSpPr>
        <dsp:cNvPr id="0" name=""/>
        <dsp:cNvSpPr/>
      </dsp:nvSpPr>
      <dsp:spPr>
        <a:xfrm>
          <a:off x="5719949" y="2875231"/>
          <a:ext cx="1757320" cy="1757320"/>
        </a:xfrm>
        <a:prstGeom prst="ellipse">
          <a:avLst/>
        </a:prstGeom>
        <a:solidFill>
          <a:schemeClr val="accent1">
            <a:shade val="80000"/>
            <a:alpha val="50000"/>
            <a:hueOff val="-210534"/>
            <a:satOff val="-23145"/>
            <a:lumOff val="155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Detox/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Wellness Care Unit</a:t>
          </a:r>
        </a:p>
      </dsp:txBody>
      <dsp:txXfrm>
        <a:off x="5977303" y="3132585"/>
        <a:ext cx="1242612" cy="1242612"/>
      </dsp:txXfrm>
    </dsp:sp>
    <dsp:sp modelId="{DFA90547-E2D4-4705-9EA6-DA9204C4847E}">
      <dsp:nvSpPr>
        <dsp:cNvPr id="0" name=""/>
        <dsp:cNvSpPr/>
      </dsp:nvSpPr>
      <dsp:spPr>
        <a:xfrm>
          <a:off x="4480887" y="4428966"/>
          <a:ext cx="1757320" cy="1757320"/>
        </a:xfrm>
        <a:prstGeom prst="ellipse">
          <a:avLst/>
        </a:prstGeom>
        <a:solidFill>
          <a:schemeClr val="accent1">
            <a:shade val="80000"/>
            <a:alpha val="50000"/>
            <a:hueOff val="-280711"/>
            <a:satOff val="-30859"/>
            <a:lumOff val="207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Treatment Center</a:t>
          </a:r>
        </a:p>
      </dsp:txBody>
      <dsp:txXfrm>
        <a:off x="4738241" y="4686320"/>
        <a:ext cx="1242612" cy="1242612"/>
      </dsp:txXfrm>
    </dsp:sp>
    <dsp:sp modelId="{3D99659D-3BDC-4B65-AD07-5EBDF5B69902}">
      <dsp:nvSpPr>
        <dsp:cNvPr id="0" name=""/>
        <dsp:cNvSpPr/>
      </dsp:nvSpPr>
      <dsp:spPr>
        <a:xfrm>
          <a:off x="2493586" y="4428966"/>
          <a:ext cx="1757320" cy="1757320"/>
        </a:xfrm>
        <a:prstGeom prst="ellipse">
          <a:avLst/>
        </a:prstGeom>
        <a:solidFill>
          <a:schemeClr val="accent1">
            <a:shade val="80000"/>
            <a:alpha val="50000"/>
            <a:hueOff val="-350889"/>
            <a:satOff val="-38574"/>
            <a:lumOff val="259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Chemical Health Program</a:t>
          </a:r>
        </a:p>
      </dsp:txBody>
      <dsp:txXfrm>
        <a:off x="2750940" y="4686320"/>
        <a:ext cx="1242612" cy="1242612"/>
      </dsp:txXfrm>
    </dsp:sp>
    <dsp:sp modelId="{E8134F26-F846-4F95-8B84-1066D19211A1}">
      <dsp:nvSpPr>
        <dsp:cNvPr id="0" name=""/>
        <dsp:cNvSpPr/>
      </dsp:nvSpPr>
      <dsp:spPr>
        <a:xfrm>
          <a:off x="1254524" y="2875231"/>
          <a:ext cx="1757320" cy="1757320"/>
        </a:xfrm>
        <a:prstGeom prst="ellipse">
          <a:avLst/>
        </a:prstGeom>
        <a:solidFill>
          <a:schemeClr val="accent1">
            <a:shade val="80000"/>
            <a:alpha val="50000"/>
            <a:hueOff val="-421067"/>
            <a:satOff val="-46289"/>
            <a:lumOff val="311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Supportive Housing Unit</a:t>
          </a:r>
          <a:endParaRPr lang="en-US" sz="1800" kern="1200" dirty="0"/>
        </a:p>
      </dsp:txBody>
      <dsp:txXfrm>
        <a:off x="1511878" y="3132585"/>
        <a:ext cx="1242612" cy="1242612"/>
      </dsp:txXfrm>
    </dsp:sp>
    <dsp:sp modelId="{B75FA4E8-ADA5-4DE2-B93B-C64F1670FD71}">
      <dsp:nvSpPr>
        <dsp:cNvPr id="0" name=""/>
        <dsp:cNvSpPr/>
      </dsp:nvSpPr>
      <dsp:spPr>
        <a:xfrm>
          <a:off x="1696740" y="937756"/>
          <a:ext cx="1757320" cy="1757320"/>
        </a:xfrm>
        <a:prstGeom prst="ellipse">
          <a:avLst/>
        </a:prstGeom>
        <a:solidFill>
          <a:schemeClr val="accent1">
            <a:shade val="80000"/>
            <a:alpha val="50000"/>
            <a:hueOff val="-491245"/>
            <a:satOff val="-54004"/>
            <a:lumOff val="362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Sober Village</a:t>
          </a:r>
          <a:endParaRPr lang="en-US" sz="1800" kern="1200" dirty="0"/>
        </a:p>
      </dsp:txBody>
      <dsp:txXfrm>
        <a:off x="1954094" y="1195110"/>
        <a:ext cx="1242612" cy="124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Continuum of Care Support Model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smtClean="0"/>
              <a:t>Red Lake Nation Filling on the Gaps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487" y="215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59" y="395510"/>
            <a:ext cx="5410253" cy="128089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Questions ? 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6" y="1702526"/>
            <a:ext cx="5181600" cy="51816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51323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Lake’s Response to Community, Programs and Leadership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Identified Issues around Substance Abuse</a:t>
            </a:r>
          </a:p>
          <a:p>
            <a:r>
              <a:rPr lang="en-US" dirty="0" smtClean="0"/>
              <a:t>Overdoses on the Rise</a:t>
            </a:r>
          </a:p>
          <a:p>
            <a:r>
              <a:rPr lang="en-US" dirty="0" smtClean="0"/>
              <a:t>Need Different Types of Programs for Meeting Members where they are </a:t>
            </a:r>
            <a:endParaRPr lang="en-US" dirty="0"/>
          </a:p>
          <a:p>
            <a:r>
              <a:rPr lang="en-US" dirty="0" smtClean="0"/>
              <a:t>Lack of Housing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Programs to Combat Issues</a:t>
            </a:r>
          </a:p>
          <a:p>
            <a:r>
              <a:rPr lang="en-US" dirty="0" smtClean="0"/>
              <a:t>Detox Center – Wellness Care Unit</a:t>
            </a:r>
          </a:p>
          <a:p>
            <a:r>
              <a:rPr lang="en-US" dirty="0" smtClean="0"/>
              <a:t>MARS program expansion, new building</a:t>
            </a:r>
          </a:p>
          <a:p>
            <a:r>
              <a:rPr lang="en-US" dirty="0" smtClean="0"/>
              <a:t>New Treatment Center in Red Lake</a:t>
            </a:r>
          </a:p>
          <a:p>
            <a:r>
              <a:rPr lang="en-US" dirty="0" smtClean="0"/>
              <a:t>Congregate Homeless Shelter for those with Substance Abuse issues</a:t>
            </a:r>
          </a:p>
          <a:p>
            <a:r>
              <a:rPr lang="en-US" dirty="0" smtClean="0"/>
              <a:t>Supportive Housing Unit  </a:t>
            </a:r>
          </a:p>
          <a:p>
            <a:r>
              <a:rPr lang="en-US" dirty="0" smtClean="0"/>
              <a:t>Sober Village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25310955"/>
              </p:ext>
            </p:extLst>
          </p:nvPr>
        </p:nvGraphicFramePr>
        <p:xfrm>
          <a:off x="2032000" y="339634"/>
          <a:ext cx="8731794" cy="62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68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306" y="571859"/>
            <a:ext cx="4626482" cy="1280890"/>
          </a:xfrm>
        </p:spPr>
        <p:txBody>
          <a:bodyPr/>
          <a:lstStyle/>
          <a:p>
            <a:r>
              <a:rPr lang="en-US" dirty="0" smtClean="0"/>
              <a:t>Congregate 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0365" y="4004438"/>
            <a:ext cx="5332363" cy="28535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3 levels of support, crisis, transitional and sober living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72 Beds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16,500 sq. feet building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Project Cost $10 Million 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DHS Rural Grant Submitted on 9-21-23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IF awarded, Project Begins 2024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21" y="1421217"/>
            <a:ext cx="5825852" cy="244823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15669" y="571859"/>
            <a:ext cx="3876033" cy="60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1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Detox Treatment – Wellness Care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1383058"/>
            <a:ext cx="4313864" cy="1735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Conceptual Building Layout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5 sleeping rooms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3630 sq. feet, </a:t>
            </a:r>
            <a:r>
              <a:rPr lang="en-US" dirty="0"/>
              <a:t>Module </a:t>
            </a:r>
            <a:r>
              <a:rPr lang="en-US" dirty="0" smtClean="0"/>
              <a:t>Unit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Projected 2024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5122" y="1501606"/>
            <a:ext cx="4313864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Potential Location, Next to Red Lake’s Justice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78" y="2906973"/>
            <a:ext cx="4503776" cy="373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622" y="2250958"/>
            <a:ext cx="4298476" cy="44656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79133" y="2576036"/>
            <a:ext cx="278673" cy="23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2378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674" y="700942"/>
            <a:ext cx="4455842" cy="1026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 MARS Program </a:t>
            </a:r>
            <a:br>
              <a:rPr lang="en-US" dirty="0" smtClean="0"/>
            </a:br>
            <a:r>
              <a:rPr lang="en-US" dirty="0" smtClean="0"/>
              <a:t>Building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4652" y="3853217"/>
            <a:ext cx="4539354" cy="27522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Dosing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8,800 sq. feet, Modular Unit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Services 55 tribal members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Project Cost $2.5 Million, </a:t>
            </a:r>
            <a:r>
              <a:rPr lang="en-US" sz="2000" dirty="0"/>
              <a:t>i</a:t>
            </a:r>
            <a:r>
              <a:rPr lang="en-US" sz="2000" dirty="0" smtClean="0"/>
              <a:t>nternally funded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Phase 1 of 3 building for this site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82" y="700942"/>
            <a:ext cx="4339988" cy="590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673" y="1727580"/>
            <a:ext cx="4349251" cy="18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Red Lake Treatment Center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430675" y="4176213"/>
            <a:ext cx="5598627" cy="25521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16 Bed Unit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18,000 sq. feet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Phase 2 of 3 for Buildings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Project Estimate $5-7 Million, 50% internal funds and 50% loan options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Depending on Funding Source 2024 -2025 start time 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37257" y="1327932"/>
            <a:ext cx="3604534" cy="5400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76" y="1327932"/>
            <a:ext cx="5744333" cy="27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4435673" cy="1280890"/>
          </a:xfrm>
        </p:spPr>
        <p:txBody>
          <a:bodyPr/>
          <a:lstStyle/>
          <a:p>
            <a:pPr algn="ctr"/>
            <a:r>
              <a:rPr lang="en-US" dirty="0" smtClean="0"/>
              <a:t>Supportive Housing</a:t>
            </a:r>
            <a:br>
              <a:rPr lang="en-US" dirty="0" smtClean="0"/>
            </a:b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2115403"/>
            <a:ext cx="4817810" cy="30400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Identified Space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24 Bed Unit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Support Services on 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Workforce Assist Programming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Transitional – No Time Limit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Researching options for funding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Phase 3 of 3 for Building on Site  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734" y="387590"/>
            <a:ext cx="4462818" cy="63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8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472" y="747287"/>
            <a:ext cx="3302909" cy="877144"/>
          </a:xfrm>
        </p:spPr>
        <p:txBody>
          <a:bodyPr/>
          <a:lstStyle/>
          <a:p>
            <a:r>
              <a:rPr lang="en-US" dirty="0" smtClean="0"/>
              <a:t>Sober Village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932" y="1705103"/>
            <a:ext cx="3785990" cy="4736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Duplex, Triplex and Four-</a:t>
            </a:r>
            <a:r>
              <a:rPr lang="en-US" sz="2000" dirty="0" err="1" smtClean="0"/>
              <a:t>plex</a:t>
            </a:r>
            <a:r>
              <a:rPr lang="en-US" sz="2000" dirty="0" smtClean="0"/>
              <a:t> Housing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House Projections 50+ Members and Families 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Supportive </a:t>
            </a:r>
            <a:r>
              <a:rPr lang="en-US" sz="2000" dirty="0" smtClean="0"/>
              <a:t>Service </a:t>
            </a:r>
            <a:r>
              <a:rPr lang="en-US" sz="2000" dirty="0"/>
              <a:t>Programs on 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Conceptual Site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Researching Modular Units vs Stick Build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Researching Options for Funding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21" y="666614"/>
            <a:ext cx="6069347" cy="55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62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319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Wisp</vt:lpstr>
      <vt:lpstr>Continuum of Care Support Model</vt:lpstr>
      <vt:lpstr>Red Lake’s Response to Community, Programs and Leadership Meetings</vt:lpstr>
      <vt:lpstr>PowerPoint Presentation</vt:lpstr>
      <vt:lpstr>Congregate Shelter</vt:lpstr>
      <vt:lpstr>Detox Treatment – Wellness Care Unit</vt:lpstr>
      <vt:lpstr>New MARS Program  Building  </vt:lpstr>
      <vt:lpstr>New Red Lake Treatment Center</vt:lpstr>
      <vt:lpstr>Supportive Housing Project</vt:lpstr>
      <vt:lpstr>Sober Village </vt:lpstr>
      <vt:lpstr>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Continuum of Care Support Model</dc:title>
  <dc:creator>Donovan Sather</dc:creator>
  <cp:lastModifiedBy>Donovan Sather</cp:lastModifiedBy>
  <cp:revision>18</cp:revision>
  <dcterms:created xsi:type="dcterms:W3CDTF">2023-09-22T16:29:35Z</dcterms:created>
  <dcterms:modified xsi:type="dcterms:W3CDTF">2023-10-04T19:39:32Z</dcterms:modified>
</cp:coreProperties>
</file>